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F50E25-A02C-4711-A097-E1AC9BB6B583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320B31D-52DD-4910-904D-C8105EB78A1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chemistry.ru/course/content/3DHTML/16-001-2d.htm" TargetMode="External"/><Relationship Id="rId3" Type="http://schemas.openxmlformats.org/officeDocument/2006/relationships/image" Target="http://chemistry.ru/course/content/javagifs/63230093056954-1.gif" TargetMode="External"/><Relationship Id="rId7" Type="http://schemas.openxmlformats.org/officeDocument/2006/relationships/image" Target="http://chemistry.ru/course/content/javagifs/16-002-2d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http://chemistry.ru/course/content/chapter13/section/paragraph1/images/scheme15.1.gif" TargetMode="External"/><Relationship Id="rId5" Type="http://schemas.openxmlformats.org/officeDocument/2006/relationships/image" Target="http://chemistry.ru/course/content/javagifs/16-001-2d.gif" TargetMode="External"/><Relationship Id="rId10" Type="http://schemas.openxmlformats.org/officeDocument/2006/relationships/image" Target="../media/image6.gif"/><Relationship Id="rId4" Type="http://schemas.openxmlformats.org/officeDocument/2006/relationships/image" Target="../media/image4.gif"/><Relationship Id="rId9" Type="http://schemas.openxmlformats.org/officeDocument/2006/relationships/hyperlink" Target="http://chemistry.ru/course/content/3DHTML/16-002-2d.ht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6-023-2d.gif" TargetMode="External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hemistry.ru/course/content/3DHTML/16-023-2d.htm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http://chemistry.ru/course/content/javagifs/16-105-2d.gif" TargetMode="External"/><Relationship Id="rId18" Type="http://schemas.openxmlformats.org/officeDocument/2006/relationships/hyperlink" Target="http://chemistry.ru/course/content/scientist/section/paragraph107/theory.html" TargetMode="External"/><Relationship Id="rId3" Type="http://schemas.openxmlformats.org/officeDocument/2006/relationships/image" Target="http://chemistry.ru/course/content/javagifs/16-100-2d.gif" TargetMode="External"/><Relationship Id="rId7" Type="http://schemas.openxmlformats.org/officeDocument/2006/relationships/image" Target="http://chemistry.ru/course/content/javagifs/16-102-2d.gif" TargetMode="External"/><Relationship Id="rId12" Type="http://schemas.openxmlformats.org/officeDocument/2006/relationships/image" Target="../media/image12.gif"/><Relationship Id="rId17" Type="http://schemas.openxmlformats.org/officeDocument/2006/relationships/image" Target="http://chemistry.ru/course/content/javagifs/16-107-2d.gif" TargetMode="External"/><Relationship Id="rId2" Type="http://schemas.openxmlformats.org/officeDocument/2006/relationships/image" Target="../media/image7.gif"/><Relationship Id="rId16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11" Type="http://schemas.openxmlformats.org/officeDocument/2006/relationships/image" Target="http://chemistry.ru/course/content/javagifs/16-104-2d.gif" TargetMode="External"/><Relationship Id="rId5" Type="http://schemas.openxmlformats.org/officeDocument/2006/relationships/image" Target="http://chemistry.ru/course/content/javagifs/16-101-2d.gif" TargetMode="External"/><Relationship Id="rId15" Type="http://schemas.openxmlformats.org/officeDocument/2006/relationships/image" Target="http://chemistry.ru/course/content/javagifs/16-106-2d.gif" TargetMode="External"/><Relationship Id="rId10" Type="http://schemas.openxmlformats.org/officeDocument/2006/relationships/image" Target="../media/image11.gif"/><Relationship Id="rId4" Type="http://schemas.openxmlformats.org/officeDocument/2006/relationships/image" Target="../media/image8.gif"/><Relationship Id="rId9" Type="http://schemas.openxmlformats.org/officeDocument/2006/relationships/image" Target="http://chemistry.ru/course/content/javagifs/16-103-2d.gif" TargetMode="External"/><Relationship Id="rId1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6-003-2d.gif" TargetMode="Externa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image" Target="http://chemistry.ru/course/content/javagifs/16-004-2d.gif" TargetMode="External"/><Relationship Id="rId4" Type="http://schemas.openxmlformats.org/officeDocument/2006/relationships/image" Target="../media/image16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http://chemistry.ru/course/content/javagifs/16-005-2d.gif" TargetMode="External"/><Relationship Id="rId7" Type="http://schemas.openxmlformats.org/officeDocument/2006/relationships/image" Target="http://chemistry.ru/course/content/chapter13/section/paragraph1/images/doublearrow.gif" TargetMode="Externa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http://chemistry.ru/course/content/javagifs/16-006-2d.gif" TargetMode="External"/><Relationship Id="rId4" Type="http://schemas.openxmlformats.org/officeDocument/2006/relationships/image" Target="../media/image18.gif"/><Relationship Id="rId9" Type="http://schemas.openxmlformats.org/officeDocument/2006/relationships/image" Target="http://chemistry.ru/course/content/javagifs/16-007-2d.gi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http://chemistry.ru/course/content/javagifs/16-008-2d.gif" TargetMode="External"/><Relationship Id="rId7" Type="http://schemas.openxmlformats.org/officeDocument/2006/relationships/image" Target="http://chemistry.ru/course/content/chapter13/section/paragraph1/images/doublearrow.gif" TargetMode="Externa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http://chemistry.ru/course/content/javagifs/16-009-2d.gif" TargetMode="External"/><Relationship Id="rId4" Type="http://schemas.openxmlformats.org/officeDocument/2006/relationships/image" Target="../media/image22.gif"/><Relationship Id="rId9" Type="http://schemas.openxmlformats.org/officeDocument/2006/relationships/image" Target="http://chemistry.ru/course/content/javagifs/16-010-2d.gi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13" Type="http://schemas.openxmlformats.org/officeDocument/2006/relationships/image" Target="http://chemistry.ru/course/content/javagifs/16-010-2d.gif" TargetMode="External"/><Relationship Id="rId3" Type="http://schemas.openxmlformats.org/officeDocument/2006/relationships/image" Target="http://chemistry.ru/course/content/javagifs/16-011-2d.gif" TargetMode="External"/><Relationship Id="rId7" Type="http://schemas.openxmlformats.org/officeDocument/2006/relationships/image" Target="http://chemistry.ru/course/content/chapter13/section/paragraph1/images/arrow.gif" TargetMode="External"/><Relationship Id="rId12" Type="http://schemas.openxmlformats.org/officeDocument/2006/relationships/image" Target="../media/image23.gif"/><Relationship Id="rId17" Type="http://schemas.openxmlformats.org/officeDocument/2006/relationships/image" Target="http://chemistry.ru/course/content/javagifs/16-017-2d.gif" TargetMode="External"/><Relationship Id="rId2" Type="http://schemas.openxmlformats.org/officeDocument/2006/relationships/image" Target="../media/image24.gif"/><Relationship Id="rId16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11" Type="http://schemas.openxmlformats.org/officeDocument/2006/relationships/image" Target="http://chemistry.ru/course/content/javagifs/16-007-2d.gif" TargetMode="External"/><Relationship Id="rId5" Type="http://schemas.openxmlformats.org/officeDocument/2006/relationships/image" Target="http://chemistry.ru/course/content/javagifs/16-012-2d.gif" TargetMode="External"/><Relationship Id="rId15" Type="http://schemas.openxmlformats.org/officeDocument/2006/relationships/image" Target="http://chemistry.ru/course/content/javagifs/16-016-2d.gif" TargetMode="External"/><Relationship Id="rId10" Type="http://schemas.openxmlformats.org/officeDocument/2006/relationships/image" Target="../media/image20.gif"/><Relationship Id="rId4" Type="http://schemas.openxmlformats.org/officeDocument/2006/relationships/image" Target="../media/image25.gif"/><Relationship Id="rId9" Type="http://schemas.openxmlformats.org/officeDocument/2006/relationships/image" Target="http://chemistry.ru/course/content/javagifs/16-013-2d.gif" TargetMode="External"/><Relationship Id="rId14" Type="http://schemas.openxmlformats.org/officeDocument/2006/relationships/image" Target="../media/image2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http://chemistry.ru/course/content/javagifs/16-014-2d.gif" TargetMode="External"/><Relationship Id="rId7" Type="http://schemas.openxmlformats.org/officeDocument/2006/relationships/image" Target="http://chemistry.ru/course/content/javagifs/16-020-2d.gif" TargetMode="External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5" Type="http://schemas.openxmlformats.org/officeDocument/2006/relationships/image" Target="http://chemistry.ru/course/content/chapter13/section/paragraph1/images/arrow.gif" TargetMode="External"/><Relationship Id="rId4" Type="http://schemas.openxmlformats.org/officeDocument/2006/relationships/image" Target="../media/image26.gif"/><Relationship Id="rId9" Type="http://schemas.openxmlformats.org/officeDocument/2006/relationships/image" Target="http://chemistry.ru/course/content/javagifs/16-021-2d.gi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javagifs/16-022-2d.gif" TargetMode="Externa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hemistry.ru/course/content/3DHTML/16-022-2d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http://chemistry.ru/course/content/javagifs/63230093056954-1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347864" y="1052736"/>
            <a:ext cx="945105" cy="504056"/>
          </a:xfrm>
          <a:prstGeom prst="rect">
            <a:avLst/>
          </a:prstGeom>
          <a:noFill/>
        </p:spPr>
      </p:pic>
      <p:pic>
        <p:nvPicPr>
          <p:cNvPr id="23554" name="Picture 2" descr="http://chemistry.ru/course/content/javagifs/16-001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283968" y="1772816"/>
            <a:ext cx="864096" cy="972108"/>
          </a:xfrm>
          <a:prstGeom prst="rect">
            <a:avLst/>
          </a:prstGeom>
          <a:noFill/>
        </p:spPr>
      </p:pic>
      <p:pic>
        <p:nvPicPr>
          <p:cNvPr id="23553" name="Picture 1" descr="http://chemistry.ru/course/content/javagifs/16-002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1691680" y="1700808"/>
            <a:ext cx="976108" cy="1008112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18864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/>
              </a:rPr>
              <a:t>Углеводы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Углеводы с общей формулой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283968" y="980728"/>
            <a:ext cx="5157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– это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полиспирты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, содержащие альдегидную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Rectangle 6">
            <a:hlinkClick r:id="rId8"/>
          </p:cNvPr>
          <p:cNvSpPr>
            <a:spLocks noChangeArrowheads="1"/>
          </p:cNvSpPr>
          <p:nvPr/>
        </p:nvSpPr>
        <p:spPr bwMode="auto">
          <a:xfrm>
            <a:off x="2627784" y="2060848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или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кетонную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9" name="Rectangle 7">
            <a:hlinkClick r:id="rId9"/>
          </p:cNvPr>
          <p:cNvSpPr>
            <a:spLocks noChangeArrowheads="1"/>
          </p:cNvSpPr>
          <p:nvPr/>
        </p:nvSpPr>
        <p:spPr bwMode="auto">
          <a:xfrm>
            <a:off x="179512" y="227687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группировку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Следующая схема наглядно показывает генеалогию углеводов (сахаридов):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76256" y="4509120"/>
          <a:ext cx="1800200" cy="647700"/>
        </p:xfrm>
        <a:graphic>
          <a:graphicData uri="http://schemas.openxmlformats.org/drawingml/2006/table">
            <a:tbl>
              <a:tblPr/>
              <a:tblGrid>
                <a:gridCol w="18002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"/>
                        </a:rPr>
                        <a:t>Рисунок 13.1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3560" name="Picture 8" descr="http://chemistry.ru/course/content/chapter13/section/paragraph1/images/scheme15.1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323528" y="3068960"/>
            <a:ext cx="6381723" cy="2193032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95536" y="5517232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В молекуле моносахарида для указания числа углеродных атомов к корню соответствующего греческого числительного прибавляют окончание «-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оза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4817" name="Picture 1" descr="http://chemistry.ru/course/content/javagifs/16-023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95536" y="1052736"/>
            <a:ext cx="8239141" cy="2056631"/>
          </a:xfrm>
          <a:prstGeom prst="rect">
            <a:avLst/>
          </a:prstGeom>
          <a:noFill/>
        </p:spPr>
      </p:pic>
      <p:sp>
        <p:nvSpPr>
          <p:cNvPr id="34819" name="Rectangle 3">
            <a:hlinkClick r:id="rId4"/>
          </p:cNvPr>
          <p:cNvSpPr>
            <a:spLocks noChangeArrowheads="1"/>
          </p:cNvSpPr>
          <p:nvPr/>
        </p:nvSpPr>
        <p:spPr bwMode="auto">
          <a:xfrm>
            <a:off x="0" y="3789040"/>
            <a:ext cx="91440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целлюлоза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cs typeface="Arial" pitchFamily="34" charset="0"/>
              </a:rPr>
            </a:b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836712"/>
          <a:ext cx="9144000" cy="5904656"/>
        </p:xfrm>
        <a:graphic>
          <a:graphicData uri="http://schemas.openxmlformats.org/drawingml/2006/table">
            <a:tbl>
              <a:tblPr/>
              <a:tblGrid>
                <a:gridCol w="671843"/>
                <a:gridCol w="2314126"/>
                <a:gridCol w="2090178"/>
                <a:gridCol w="2239053"/>
                <a:gridCol w="1828800"/>
              </a:tblGrid>
              <a:tr h="51399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альдозы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триозы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1200" b="1" baseline="-25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1200" b="1" baseline="-25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1200" b="1" baseline="-25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тетрозы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1200" b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1200" b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1200" b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пентозы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1200" b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1200" b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1200" b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гексозы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1200" b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1200" b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1200" b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65A6F0"/>
                    </a:solidFill>
                  </a:tcPr>
                </a:tc>
              </a:tr>
              <a:tr h="2582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рибоза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200" b="1" i="1" dirty="0">
                          <a:solidFill>
                            <a:srgbClr val="121F48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глюкоза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</a:tr>
              <a:tr h="280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кетозы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A6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</a:br>
                      <a:r>
                        <a:rPr lang="ru-RU" sz="1200" b="1" i="1" dirty="0">
                          <a:solidFill>
                            <a:srgbClr val="121F48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фруктоза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BF2"/>
                    </a:solidFill>
                  </a:tcPr>
                </a:tc>
              </a:tr>
            </a:tbl>
          </a:graphicData>
        </a:graphic>
      </p:graphicFrame>
      <p:pic>
        <p:nvPicPr>
          <p:cNvPr id="26632" name="Picture 8" descr="http://chemistry.ru/course/content/javagifs/16-100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475656" y="1772816"/>
            <a:ext cx="1008112" cy="1550108"/>
          </a:xfrm>
          <a:prstGeom prst="rect">
            <a:avLst/>
          </a:prstGeom>
          <a:noFill/>
        </p:spPr>
      </p:pic>
      <p:pic>
        <p:nvPicPr>
          <p:cNvPr id="26631" name="Picture 7" descr="http://chemistry.ru/course/content/javagifs/16-101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491880" y="1628800"/>
            <a:ext cx="1080120" cy="2067326"/>
          </a:xfrm>
          <a:prstGeom prst="rect">
            <a:avLst/>
          </a:prstGeom>
          <a:noFill/>
        </p:spPr>
      </p:pic>
      <p:pic>
        <p:nvPicPr>
          <p:cNvPr id="26630" name="Picture 6" descr="http://chemistry.ru/course/content/javagifs/16-102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652120" y="1556792"/>
            <a:ext cx="885825" cy="2028825"/>
          </a:xfrm>
          <a:prstGeom prst="rect">
            <a:avLst/>
          </a:prstGeom>
          <a:noFill/>
        </p:spPr>
      </p:pic>
      <p:pic>
        <p:nvPicPr>
          <p:cNvPr id="26629" name="Picture 5" descr="http://chemistry.ru/course/content/javagifs/16-103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7524328" y="1412776"/>
            <a:ext cx="885825" cy="2362200"/>
          </a:xfrm>
          <a:prstGeom prst="rect">
            <a:avLst/>
          </a:prstGeom>
          <a:noFill/>
        </p:spPr>
      </p:pic>
      <p:pic>
        <p:nvPicPr>
          <p:cNvPr id="26628" name="Picture 4" descr="http://chemistry.ru/course/content/javagifs/16-104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1475656" y="4293096"/>
            <a:ext cx="1080120" cy="1893113"/>
          </a:xfrm>
          <a:prstGeom prst="rect">
            <a:avLst/>
          </a:prstGeom>
          <a:noFill/>
        </p:spPr>
      </p:pic>
      <p:pic>
        <p:nvPicPr>
          <p:cNvPr id="26627" name="Picture 3" descr="http://chemistry.ru/course/content/javagifs/16-105-2d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3563888" y="4149080"/>
            <a:ext cx="1008112" cy="2146303"/>
          </a:xfrm>
          <a:prstGeom prst="rect">
            <a:avLst/>
          </a:prstGeom>
          <a:noFill/>
        </p:spPr>
      </p:pic>
      <p:pic>
        <p:nvPicPr>
          <p:cNvPr id="26626" name="Picture 2" descr="http://chemistry.ru/course/content/javagifs/16-106-2d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5724128" y="4005064"/>
            <a:ext cx="1008112" cy="2525700"/>
          </a:xfrm>
          <a:prstGeom prst="rect">
            <a:avLst/>
          </a:prstGeom>
          <a:noFill/>
        </p:spPr>
      </p:pic>
      <p:pic>
        <p:nvPicPr>
          <p:cNvPr id="26625" name="Picture 1" descr="http://chemistry.ru/course/content/javagifs/16-107-2d.gif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7524328" y="3861048"/>
            <a:ext cx="936104" cy="2697590"/>
          </a:xfrm>
          <a:prstGeom prst="rect">
            <a:avLst/>
          </a:prstGeom>
          <a:noFill/>
        </p:spPr>
      </p:pic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251520" y="188640"/>
            <a:ext cx="88924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Моносахариды обычно изображаются формулами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"/>
                <a:hlinkClick r:id="rId18"/>
              </a:rPr>
              <a:t>Фишера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, в которых углеродная цепь располагается линейно. В табл. 13.1 приведены первые четыре типа моносахаридов.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611560" y="6093296"/>
            <a:ext cx="4680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*)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асимметрические атомы углерода, связанные с четырьмя разными заместителями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31640" y="3356992"/>
          <a:ext cx="6552729" cy="769620"/>
        </p:xfrm>
        <a:graphic>
          <a:graphicData uri="http://schemas.openxmlformats.org/drawingml/2006/table">
            <a:tbl>
              <a:tblPr/>
              <a:tblGrid>
                <a:gridCol w="2184243"/>
                <a:gridCol w="2184243"/>
                <a:gridCol w="218424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глицериновый альдегид (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альдотриоза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дигидроксиацетон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(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кетотриоза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7650" name="Picture 2" descr="http://chemistry.ru/course/content/javagifs/16-003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47664" y="1700808"/>
            <a:ext cx="1731374" cy="1294631"/>
          </a:xfrm>
          <a:prstGeom prst="rect">
            <a:avLst/>
          </a:prstGeom>
          <a:noFill/>
        </p:spPr>
      </p:pic>
      <p:pic>
        <p:nvPicPr>
          <p:cNvPr id="27649" name="Picture 1" descr="http://chemistry.ru/course/content/javagifs/16-004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724128" y="1916832"/>
            <a:ext cx="1586784" cy="939117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95536" y="548680"/>
            <a:ext cx="50109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Простейшие моносахариды триозы: 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755576" y="4653136"/>
            <a:ext cx="770485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Альдегидная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кетонная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 форма моносахарида находится в равновесии со своей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таутомерной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циклической формой. Например,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альдогексоза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(глюкоза) образует циклическую форму, в основе которой лежит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пирановый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гетероцикл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2" y="4581128"/>
          <a:ext cx="7704855" cy="567690"/>
        </p:xfrm>
        <a:graphic>
          <a:graphicData uri="http://schemas.openxmlformats.org/drawingml/2006/table">
            <a:tbl>
              <a:tblPr/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глюкоза (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альдогексоза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глюкоза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глюкопираноза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8676" name="Picture 4" descr="http://chemistry.ru/course/content/javagifs/16-005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331640" y="188640"/>
            <a:ext cx="1512168" cy="4032448"/>
          </a:xfrm>
          <a:prstGeom prst="rect">
            <a:avLst/>
          </a:prstGeom>
          <a:noFill/>
        </p:spPr>
      </p:pic>
      <p:pic>
        <p:nvPicPr>
          <p:cNvPr id="28675" name="Picture 3" descr="http://chemistry.ru/course/content/javagifs/16-006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563888" y="1340768"/>
            <a:ext cx="2088232" cy="2382726"/>
          </a:xfrm>
          <a:prstGeom prst="rect">
            <a:avLst/>
          </a:prstGeom>
          <a:noFill/>
        </p:spPr>
      </p:pic>
      <p:pic>
        <p:nvPicPr>
          <p:cNvPr id="28674" name="Picture 2" descr="http://chemistry.ru/course/content/chapter13/section/paragraph1/images/doublearrow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724128" y="2492896"/>
            <a:ext cx="669032" cy="334516"/>
          </a:xfrm>
          <a:prstGeom prst="rect">
            <a:avLst/>
          </a:prstGeom>
          <a:noFill/>
        </p:spPr>
      </p:pic>
      <p:pic>
        <p:nvPicPr>
          <p:cNvPr id="28673" name="Picture 1" descr="http://chemistry.ru/course/content/javagifs/16-007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6444208" y="1196752"/>
            <a:ext cx="1800200" cy="24330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1" y="4077072"/>
          <a:ext cx="7992890" cy="567690"/>
        </p:xfrm>
        <a:graphic>
          <a:graphicData uri="http://schemas.openxmlformats.org/drawingml/2006/table">
            <a:tbl>
              <a:tblPr/>
              <a:tblGrid>
                <a:gridCol w="1598578"/>
                <a:gridCol w="1598578"/>
                <a:gridCol w="1598578"/>
                <a:gridCol w="1598578"/>
                <a:gridCol w="159857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фруктоза (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кетогексоза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   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фруктоза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фруктофураноза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9700" name="Picture 4" descr="http://chemistry.ru/course/content/javagifs/16-008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899592" y="980728"/>
            <a:ext cx="1080120" cy="3112604"/>
          </a:xfrm>
          <a:prstGeom prst="rect">
            <a:avLst/>
          </a:prstGeom>
          <a:noFill/>
        </p:spPr>
      </p:pic>
      <p:pic>
        <p:nvPicPr>
          <p:cNvPr id="29699" name="Picture 3" descr="http://chemistry.ru/course/content/javagifs/16-009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635896" y="1528572"/>
            <a:ext cx="1872208" cy="2188460"/>
          </a:xfrm>
          <a:prstGeom prst="rect">
            <a:avLst/>
          </a:prstGeom>
          <a:noFill/>
        </p:spPr>
      </p:pic>
      <p:pic>
        <p:nvPicPr>
          <p:cNvPr id="29698" name="Picture 2" descr="http://chemistry.ru/course/content/chapter13/section/paragraph1/images/doublearrow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796136" y="2924944"/>
            <a:ext cx="597024" cy="298512"/>
          </a:xfrm>
          <a:prstGeom prst="rect">
            <a:avLst/>
          </a:prstGeom>
          <a:noFill/>
        </p:spPr>
      </p:pic>
      <p:pic>
        <p:nvPicPr>
          <p:cNvPr id="29697" name="Picture 1" descr="http://chemistry.ru/course/content/javagifs/16-010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7109864" y="1412775"/>
            <a:ext cx="1422576" cy="2366765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51520" y="332656"/>
            <a:ext cx="874846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Циклизация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кетогексозы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(фруктозы) приводит к образованию пятичленного фуранового цикла: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755576" y="4869160"/>
            <a:ext cx="770485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образовании циклической структуры группа ОН, связанная с C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может расположиться по ту же сторону от кольца, что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ОН-группа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связанная с C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α-форма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 или по противоположную сторону кольца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β-форма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), что играет существенную роль при образовании полисахаридов.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5656" y="2420888"/>
          <a:ext cx="6192690" cy="586740"/>
        </p:xfrm>
        <a:graphic>
          <a:graphicData uri="http://schemas.openxmlformats.org/drawingml/2006/table">
            <a:tbl>
              <a:tblPr/>
              <a:tblGrid>
                <a:gridCol w="1238538"/>
                <a:gridCol w="1238538"/>
                <a:gridCol w="1238538"/>
                <a:gridCol w="748882"/>
                <a:gridCol w="1728194"/>
              </a:tblGrid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гликозидная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связь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779912" y="4581128"/>
          <a:ext cx="6095999" cy="201930"/>
        </p:xfrm>
        <a:graphic>
          <a:graphicData uri="http://schemas.openxmlformats.org/drawingml/2006/table">
            <a:tbl>
              <a:tblPr/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0729" name="Picture 9" descr="http://chemistry.ru/course/content/javagifs/16-011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971600" y="1844824"/>
            <a:ext cx="936104" cy="936104"/>
          </a:xfrm>
          <a:prstGeom prst="rect">
            <a:avLst/>
          </a:prstGeom>
          <a:noFill/>
        </p:spPr>
      </p:pic>
      <p:pic>
        <p:nvPicPr>
          <p:cNvPr id="30728" name="Picture 8" descr="http://chemistry.ru/course/content/javagifs/16-012-2d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491880" y="1772816"/>
            <a:ext cx="844674" cy="934261"/>
          </a:xfrm>
          <a:prstGeom prst="rect">
            <a:avLst/>
          </a:prstGeom>
          <a:noFill/>
        </p:spPr>
      </p:pic>
      <p:pic>
        <p:nvPicPr>
          <p:cNvPr id="30727" name="Picture 7" descr="http://chemistry.ru/course/content/chapter13/section/paragraph1/images/arrow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004048" y="2060848"/>
            <a:ext cx="285750" cy="152400"/>
          </a:xfrm>
          <a:prstGeom prst="rect">
            <a:avLst/>
          </a:prstGeom>
          <a:noFill/>
        </p:spPr>
      </p:pic>
      <p:pic>
        <p:nvPicPr>
          <p:cNvPr id="30726" name="Picture 6" descr="http://chemistry.ru/course/content/javagifs/16-013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6012160" y="1772816"/>
            <a:ext cx="1455943" cy="864096"/>
          </a:xfrm>
          <a:prstGeom prst="rect">
            <a:avLst/>
          </a:prstGeom>
          <a:noFill/>
        </p:spPr>
      </p:pic>
      <p:pic>
        <p:nvPicPr>
          <p:cNvPr id="30725" name="Picture 5" descr="http://chemistry.ru/course/content/javagifs/16-007-2d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539552" y="3573016"/>
            <a:ext cx="1440160" cy="1946466"/>
          </a:xfrm>
          <a:prstGeom prst="rect">
            <a:avLst/>
          </a:prstGeom>
          <a:noFill/>
        </p:spPr>
      </p:pic>
      <p:pic>
        <p:nvPicPr>
          <p:cNvPr id="30724" name="Picture 4" descr="http://chemistry.ru/course/content/javagifs/16-010-2d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3059832" y="3645024"/>
            <a:ext cx="1220341" cy="2030302"/>
          </a:xfrm>
          <a:prstGeom prst="rect">
            <a:avLst/>
          </a:prstGeom>
          <a:noFill/>
        </p:spPr>
      </p:pic>
      <p:pic>
        <p:nvPicPr>
          <p:cNvPr id="30723" name="Picture 3" descr="http://chemistry.ru/course/content/chapter13/section/paragraph1/images/arrow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2339752" y="4725144"/>
            <a:ext cx="405045" cy="216024"/>
          </a:xfrm>
          <a:prstGeom prst="rect">
            <a:avLst/>
          </a:prstGeom>
          <a:noFill/>
        </p:spPr>
      </p:pic>
      <p:pic>
        <p:nvPicPr>
          <p:cNvPr id="30722" name="Picture 2" descr="http://chemistry.ru/course/content/javagifs/16-016-2d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5364088" y="3789040"/>
            <a:ext cx="2743200" cy="1647825"/>
          </a:xfrm>
          <a:prstGeom prst="rect">
            <a:avLst/>
          </a:prstGeom>
          <a:noFill/>
        </p:spPr>
      </p:pic>
      <p:pic>
        <p:nvPicPr>
          <p:cNvPr id="30721" name="Picture 1" descr="http://chemistry.ru/course/content/javagifs/16-017-2d.gif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8388424" y="4581128"/>
            <a:ext cx="420778" cy="288032"/>
          </a:xfrm>
          <a:prstGeom prst="rect">
            <a:avLst/>
          </a:prstGeom>
          <a:noFill/>
        </p:spPr>
      </p:pic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251520" y="764704"/>
            <a:ext cx="83529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связывании двух моносахаридов по реакции конденсации образуются дисахариды с возникновением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гликозидной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связи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251520" y="3002469"/>
            <a:ext cx="87129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конденсации глюкозы и фруктозы образуется дисахарид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сахароза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(пищевой сахар).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79512" y="5653598"/>
            <a:ext cx="84969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В зависимости от места образования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гликозидной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связи различают несколько дисахаридов: тип сахарозы (α-1,2-связь), тип мальтозы (α-1,4-связь), тип лактозы (β-1,4-связь):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268760"/>
          <a:ext cx="8784975" cy="1440159"/>
        </p:xfrm>
        <a:graphic>
          <a:graphicData uri="http://schemas.openxmlformats.org/drawingml/2006/table">
            <a:tbl>
              <a:tblPr/>
              <a:tblGrid>
                <a:gridCol w="2016224"/>
                <a:gridCol w="288032"/>
                <a:gridCol w="2592288"/>
                <a:gridCol w="936104"/>
                <a:gridCol w="2952327"/>
              </a:tblGrid>
              <a:tr h="504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+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глюкоза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глюкоза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121F48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мальтоза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(солодовый сахар)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1748" name="Picture 4" descr="http://chemistry.ru/course/content/javagifs/16-014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23528" y="692696"/>
            <a:ext cx="1300562" cy="1656184"/>
          </a:xfrm>
          <a:prstGeom prst="rect">
            <a:avLst/>
          </a:prstGeom>
          <a:noFill/>
        </p:spPr>
      </p:pic>
      <p:pic>
        <p:nvPicPr>
          <p:cNvPr id="31747" name="Picture 3" descr="http://chemistry.ru/course/content/javagifs/16-014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771800" y="620688"/>
            <a:ext cx="1368152" cy="1742256"/>
          </a:xfrm>
          <a:prstGeom prst="rect">
            <a:avLst/>
          </a:prstGeom>
          <a:noFill/>
        </p:spPr>
      </p:pic>
      <p:pic>
        <p:nvPicPr>
          <p:cNvPr id="31746" name="Picture 2" descr="http://chemistry.ru/course/content/chapter13/section/paragraph1/images/arrow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499992" y="1340768"/>
            <a:ext cx="285750" cy="152400"/>
          </a:xfrm>
          <a:prstGeom prst="rect">
            <a:avLst/>
          </a:prstGeom>
          <a:noFill/>
        </p:spPr>
      </p:pic>
      <p:pic>
        <p:nvPicPr>
          <p:cNvPr id="31745" name="Picture 1" descr="http://chemistry.ru/course/content/javagifs/16-020-2d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148064" y="692696"/>
            <a:ext cx="3212529" cy="1728192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71600" y="3861048"/>
          <a:ext cx="7416824" cy="2391126"/>
        </p:xfrm>
        <a:graphic>
          <a:graphicData uri="http://schemas.openxmlformats.org/drawingml/2006/table">
            <a:tbl>
              <a:tblPr/>
              <a:tblGrid>
                <a:gridCol w="5616624"/>
                <a:gridCol w="1800200"/>
              </a:tblGrid>
              <a:tr h="797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FF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solidFill>
                          <a:srgbClr val="0000FF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 (тип β-1,4)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7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 остаток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глюкозы           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                         остаток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глюкозы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7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121F48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лактоза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 (молочный сахар)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1749" name="Picture 5" descr="http://chemistry.ru/course/content/javagifs/16-021-2d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2123728" y="3068960"/>
            <a:ext cx="3600400" cy="193684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1520" y="194157"/>
            <a:ext cx="846043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Полисахариды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высокомолекулярные соединения общей формулы (C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2000" b="0" i="1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 Важнейшими представителями этих высших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полиоз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являются крахмал, гликоген, целлюлоза.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Крахмал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полиоза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растительного происхождения, состоящая из двух фракций – амилозы и амилопектина, соотношение между которыми колеблется в пределах 1:9 – 1:4. Отличие между амилозой и амилопектином заключается в том, что в амилопектинах помимо α-1,4-гликозидной связи имеются разветвления по α-1,6-связи. Поскольку α-1,4-гликозидная связь типична для мальтоз, то гидролиз крахмала обычно происходит по схеме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3068960"/>
          <a:ext cx="7920885" cy="648071"/>
        </p:xfrm>
        <a:graphic>
          <a:graphicData uri="http://schemas.openxmlformats.org/drawingml/2006/table">
            <a:tbl>
              <a:tblPr/>
              <a:tblGrid>
                <a:gridCol w="1131555"/>
                <a:gridCol w="1131555"/>
                <a:gridCol w="1131555"/>
                <a:gridCol w="1131555"/>
                <a:gridCol w="1131555"/>
                <a:gridCol w="1131555"/>
                <a:gridCol w="1131555"/>
              </a:tblGrid>
              <a:tr h="6480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(C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1800" i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n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(C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1800" i="1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n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22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1800" baseline="-250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→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ru-RU" sz="1800" baseline="-25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3861048"/>
          <a:ext cx="7776864" cy="567690"/>
        </p:xfrm>
        <a:graphic>
          <a:graphicData uri="http://schemas.openxmlformats.org/drawingml/2006/table">
            <a:tbl>
              <a:tblPr/>
              <a:tblGrid>
                <a:gridCol w="1213849"/>
                <a:gridCol w="658359"/>
                <a:gridCol w="2376264"/>
                <a:gridCol w="606924"/>
                <a:gridCol w="1213849"/>
                <a:gridCol w="771515"/>
                <a:gridCol w="936104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крахмал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декстины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, растворимые крахмалы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мальтоза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глякоза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3568" y="4509120"/>
            <a:ext cx="770384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Гликоген (животный крахмал) играет роль резервного полисахарида. Конечным продуктом сложных превращений гликогена в мышцах является молочная кислота.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Гликозидные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цепи α-1,4-типа в молекуле гликогена более разветвлены по связи α-1,4-типа, поэтому их молекулярный вес достигает 1∙10</a:t>
            </a:r>
            <a:r>
              <a:rPr kumimoji="0" lang="ru-RU" sz="20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единиц.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67544" y="404664"/>
            <a:ext cx="802838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Клетчатка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целлюлоза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) – полисахарид, среднее число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гликозидных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фрагментов β-1,4-типа в которых достигает 6000–12000.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Инулин – резервный полисахарид растений,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гидролизуется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во фруктозу.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Структура молекул крахмала и целлюлозы приведена ниже: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3" name="Picture 1" descr="http://chemistry.ru/course/content/javagifs/16-022-2d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899592" y="3068960"/>
            <a:ext cx="6875760" cy="2344663"/>
          </a:xfrm>
          <a:prstGeom prst="rect">
            <a:avLst/>
          </a:prstGeom>
          <a:noFill/>
        </p:spPr>
      </p:pic>
      <p:sp>
        <p:nvSpPr>
          <p:cNvPr id="33795" name="Rectangle 3">
            <a:hlinkClick r:id="rId4"/>
          </p:cNvPr>
          <p:cNvSpPr>
            <a:spLocks noChangeArrowheads="1"/>
          </p:cNvSpPr>
          <p:nvPr/>
        </p:nvSpPr>
        <p:spPr bwMode="auto">
          <a:xfrm>
            <a:off x="-252536" y="5733256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крахмал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zoom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</TotalTime>
  <Words>425</Words>
  <Application>Microsoft Office PowerPoint</Application>
  <PresentationFormat>Экран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2011-12-18T17:09:22Z</dcterms:created>
  <dcterms:modified xsi:type="dcterms:W3CDTF">2011-12-18T18:25:54Z</dcterms:modified>
</cp:coreProperties>
</file>